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11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3"/>
    <p:restoredTop sz="91429"/>
  </p:normalViewPr>
  <p:slideViewPr>
    <p:cSldViewPr snapToGrid="0" snapToObjects="1">
      <p:cViewPr varScale="1">
        <p:scale>
          <a:sx n="83" d="100"/>
          <a:sy n="83" d="100"/>
        </p:scale>
        <p:origin x="3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Miller" userId="273b9d35a070819a" providerId="LiveId" clId="{0563B693-E615-484A-B878-9661AB10004E}"/>
    <pc:docChg chg="delSld">
      <pc:chgData name="Marian Miller" userId="273b9d35a070819a" providerId="LiveId" clId="{0563B693-E615-484A-B878-9661AB10004E}" dt="2019-08-07T13:31:17.738" v="1" actId="2696"/>
      <pc:docMkLst>
        <pc:docMk/>
      </pc:docMkLst>
      <pc:sldChg chg="del">
        <pc:chgData name="Marian Miller" userId="273b9d35a070819a" providerId="LiveId" clId="{0563B693-E615-484A-B878-9661AB10004E}" dt="2019-08-07T13:31:17.738" v="1" actId="2696"/>
        <pc:sldMkLst>
          <pc:docMk/>
          <pc:sldMk cId="1758720356" sldId="261"/>
        </pc:sldMkLst>
      </pc:sldChg>
      <pc:sldChg chg="del">
        <pc:chgData name="Marian Miller" userId="273b9d35a070819a" providerId="LiveId" clId="{0563B693-E615-484A-B878-9661AB10004E}" dt="2019-08-07T13:31:14.536" v="0" actId="2696"/>
        <pc:sldMkLst>
          <pc:docMk/>
          <pc:sldMk cId="218401982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F5DA5-3623-6F43-B895-515EA6EB63C5}" type="datetimeFigureOut">
              <a:rPr lang="en-US" smtClean="0"/>
              <a:t>8/7/2019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3A27E-DAF8-FF4A-8E3F-2C16E1943781}" type="slidenum">
              <a:rPr lang="en-US" smtClean="0"/>
              <a:t>‹#›</a:t>
            </a:fld>
            <a:endParaRPr lang="en-US"/>
          </a:p>
        </p:txBody>
      </p:sp>
    </p:spTree>
    <p:extLst>
      <p:ext uri="{BB962C8B-B14F-4D97-AF65-F5344CB8AC3E}">
        <p14:creationId xmlns:p14="http://schemas.microsoft.com/office/powerpoint/2010/main" val="89923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A27E-DAF8-FF4A-8E3F-2C16E1943781}" type="slidenum">
              <a:rPr lang="en-US" smtClean="0"/>
              <a:t>2</a:t>
            </a:fld>
            <a:endParaRPr lang="en-US"/>
          </a:p>
        </p:txBody>
      </p:sp>
    </p:spTree>
    <p:extLst>
      <p:ext uri="{BB962C8B-B14F-4D97-AF65-F5344CB8AC3E}">
        <p14:creationId xmlns:p14="http://schemas.microsoft.com/office/powerpoint/2010/main" val="54488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A27E-DAF8-FF4A-8E3F-2C16E1943781}" type="slidenum">
              <a:rPr lang="en-US" smtClean="0"/>
              <a:t>3</a:t>
            </a:fld>
            <a:endParaRPr lang="en-US"/>
          </a:p>
        </p:txBody>
      </p:sp>
    </p:spTree>
    <p:extLst>
      <p:ext uri="{BB962C8B-B14F-4D97-AF65-F5344CB8AC3E}">
        <p14:creationId xmlns:p14="http://schemas.microsoft.com/office/powerpoint/2010/main" val="356705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A27E-DAF8-FF4A-8E3F-2C16E1943781}" type="slidenum">
              <a:rPr lang="en-US" smtClean="0"/>
              <a:t>4</a:t>
            </a:fld>
            <a:endParaRPr lang="en-US"/>
          </a:p>
        </p:txBody>
      </p:sp>
    </p:spTree>
    <p:extLst>
      <p:ext uri="{BB962C8B-B14F-4D97-AF65-F5344CB8AC3E}">
        <p14:creationId xmlns:p14="http://schemas.microsoft.com/office/powerpoint/2010/main" val="92690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8DF-F61D-3E45-B6B5-C16571B3C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0D689-17AC-854A-B506-8F30CCF63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17B1DC-98FD-E243-9434-08B0B4F1C820}"/>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5CFB4B87-0BD1-E140-A9F9-C8426958C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59179-CE8D-7945-99AC-5BAA93891E68}"/>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201234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D40E-1A6F-C24E-9FC5-342A2D660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7E7F3-C59C-4F4D-9EC5-2FFFCF73DD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9FF38-4C09-7045-A0A9-8331E9030BD7}"/>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4725921D-33C0-744D-9461-038E7C35E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80E42-3F34-6042-8881-8F4BF333377A}"/>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32310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DCDB5-5AD4-2F4D-BC9E-8B0533AB1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32945-8E50-5F48-A96E-005D7A04B0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A3124-FF21-1341-B44A-C7DC7DDC7D7E}"/>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94F8674A-F90E-0C4E-AE3B-61FD7E8F6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9987C-C680-C442-B5A4-913EC12BC1C7}"/>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391450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C50C-05B1-9646-8405-5605FC04C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DD53D-5F56-CB4C-82ED-4211AFBC0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3A02B-0F92-1349-A6D3-5DDF49FA44C3}"/>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BC9E39D6-9677-A54A-8EAC-4E4BA4F35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8C0F7-BD07-0146-BE4C-1F11CEB6C8C3}"/>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13296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0CB7-C730-CF45-91EA-AFBB7E3349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14C10-FC09-ED49-97F6-A395FC62B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5D84C4-1363-0C4D-98EB-D8D1738092E0}"/>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3E2D3998-D0EB-6243-AE24-4E9925C8F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2F0BC-2E9A-9841-8C55-5786791948E0}"/>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202826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ACEB-5F8A-894D-8FD7-92FB5F941F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918FF-6D5B-3B4D-B75A-15FB107E1D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1F6D4-71E0-BE46-A97A-A755CE4DE6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CD7D7-163B-2545-B944-F9DE4D9E49C0}"/>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6" name="Footer Placeholder 5">
            <a:extLst>
              <a:ext uri="{FF2B5EF4-FFF2-40B4-BE49-F238E27FC236}">
                <a16:creationId xmlns:a16="http://schemas.microsoft.com/office/drawing/2014/main" id="{9C19C90D-3DE4-E244-B3DE-F09F71462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5AE6A-E142-684F-BEE6-F22E1B86A7C0}"/>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21636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695A-9C80-7843-9A3E-97E916CCB7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C4DF4-56D2-984E-AE1B-30F85D7EB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1850F-3B89-9842-A7F8-F2CFD4DAB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A5E8B-A6D4-B040-B3BF-7B933B39E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24A41E-24A4-E14B-BF88-DFE4E94768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67E8C-8393-BA46-A12E-8D7FADB1FE2E}"/>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8" name="Footer Placeholder 7">
            <a:extLst>
              <a:ext uri="{FF2B5EF4-FFF2-40B4-BE49-F238E27FC236}">
                <a16:creationId xmlns:a16="http://schemas.microsoft.com/office/drawing/2014/main" id="{D10AB74B-96AB-F048-9A8B-F30D3B4FA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2A7169-0617-D947-941A-15ED06C9F108}"/>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17976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41CC-BF4A-1C4A-93EB-7256EF8380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0B450-CCC7-3147-87D4-E4E495E97E7D}"/>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4" name="Footer Placeholder 3">
            <a:extLst>
              <a:ext uri="{FF2B5EF4-FFF2-40B4-BE49-F238E27FC236}">
                <a16:creationId xmlns:a16="http://schemas.microsoft.com/office/drawing/2014/main" id="{215EEE48-A4A6-E94C-B04C-F3438C48C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58082-3BFD-2744-8873-05630B0B5F99}"/>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418163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608D8-FD75-1E47-8960-4CD9AC03E2F5}"/>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3" name="Footer Placeholder 2">
            <a:extLst>
              <a:ext uri="{FF2B5EF4-FFF2-40B4-BE49-F238E27FC236}">
                <a16:creationId xmlns:a16="http://schemas.microsoft.com/office/drawing/2014/main" id="{6716FE89-C715-154A-A9F8-0E2142DC6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42959-DC77-8A44-B414-FAFBED28DB56}"/>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420003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D816-0CFE-5244-97F8-433F591E0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86DCE-0E05-EF49-9505-3E2963372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FB1C0-324D-FE46-B727-D79851B36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3D76E0-7323-694D-A32F-0AF87608708D}"/>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6" name="Footer Placeholder 5">
            <a:extLst>
              <a:ext uri="{FF2B5EF4-FFF2-40B4-BE49-F238E27FC236}">
                <a16:creationId xmlns:a16="http://schemas.microsoft.com/office/drawing/2014/main" id="{02DB1238-A955-3949-9298-E143C6C25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02A20-BA91-E242-805E-70A41F9BA4E0}"/>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217442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EEBA-BA3D-6841-83D6-41CF55C62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6B38DC-9E54-2D45-B17E-88A6970A0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8FE068-056A-5042-B0B6-75510F7A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F4B1F-64FE-1E4B-ACDE-B9A2028AA081}"/>
              </a:ext>
            </a:extLst>
          </p:cNvPr>
          <p:cNvSpPr>
            <a:spLocks noGrp="1"/>
          </p:cNvSpPr>
          <p:nvPr>
            <p:ph type="dt" sz="half" idx="10"/>
          </p:nvPr>
        </p:nvSpPr>
        <p:spPr/>
        <p:txBody>
          <a:bodyPr/>
          <a:lstStyle/>
          <a:p>
            <a:fld id="{5FCE870F-CC29-F740-AB55-53DDA021CD87}" type="datetimeFigureOut">
              <a:rPr lang="en-US" smtClean="0"/>
              <a:t>8/7/2019</a:t>
            </a:fld>
            <a:endParaRPr lang="en-US"/>
          </a:p>
        </p:txBody>
      </p:sp>
      <p:sp>
        <p:nvSpPr>
          <p:cNvPr id="6" name="Footer Placeholder 5">
            <a:extLst>
              <a:ext uri="{FF2B5EF4-FFF2-40B4-BE49-F238E27FC236}">
                <a16:creationId xmlns:a16="http://schemas.microsoft.com/office/drawing/2014/main" id="{21479173-11AA-4D4B-967D-F3A65C646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9CCB2-0C2D-7C4E-A67F-8D448D59E24B}"/>
              </a:ext>
            </a:extLst>
          </p:cNvPr>
          <p:cNvSpPr>
            <a:spLocks noGrp="1"/>
          </p:cNvSpPr>
          <p:nvPr>
            <p:ph type="sldNum" sz="quarter" idx="12"/>
          </p:nvPr>
        </p:nvSpPr>
        <p:spPr/>
        <p:txBody>
          <a:bodyPr/>
          <a:lstStyle/>
          <a:p>
            <a:fld id="{07114463-E402-2F42-BCA4-EBC2A0B563A1}" type="slidenum">
              <a:rPr lang="en-US" smtClean="0"/>
              <a:t>‹#›</a:t>
            </a:fld>
            <a:endParaRPr lang="en-US"/>
          </a:p>
        </p:txBody>
      </p:sp>
    </p:spTree>
    <p:extLst>
      <p:ext uri="{BB962C8B-B14F-4D97-AF65-F5344CB8AC3E}">
        <p14:creationId xmlns:p14="http://schemas.microsoft.com/office/powerpoint/2010/main" val="305276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0CC8F-194B-0D44-A649-D2B62AA50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4FDFF-47C8-BF4B-A28D-E384E643D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8D1B2-8DB2-324C-B6E0-A95D3899B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E870F-CC29-F740-AB55-53DDA021CD87}" type="datetimeFigureOut">
              <a:rPr lang="en-US" smtClean="0"/>
              <a:t>8/7/2019</a:t>
            </a:fld>
            <a:endParaRPr lang="en-US"/>
          </a:p>
        </p:txBody>
      </p:sp>
      <p:sp>
        <p:nvSpPr>
          <p:cNvPr id="5" name="Footer Placeholder 4">
            <a:extLst>
              <a:ext uri="{FF2B5EF4-FFF2-40B4-BE49-F238E27FC236}">
                <a16:creationId xmlns:a16="http://schemas.microsoft.com/office/drawing/2014/main" id="{EC2CEDF5-ABC3-394B-A1BE-A02DFA2D8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25B2C-4BFB-804E-80AC-ED713CC3B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14463-E402-2F42-BCA4-EBC2A0B563A1}" type="slidenum">
              <a:rPr lang="en-US" smtClean="0"/>
              <a:t>‹#›</a:t>
            </a:fld>
            <a:endParaRPr lang="en-US"/>
          </a:p>
        </p:txBody>
      </p:sp>
    </p:spTree>
    <p:extLst>
      <p:ext uri="{BB962C8B-B14F-4D97-AF65-F5344CB8AC3E}">
        <p14:creationId xmlns:p14="http://schemas.microsoft.com/office/powerpoint/2010/main" val="140369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3B961E-F96D-184C-8F14-7E29342E77BA}"/>
              </a:ext>
            </a:extLst>
          </p:cNvPr>
          <p:cNvSpPr>
            <a:spLocks noGrp="1"/>
          </p:cNvSpPr>
          <p:nvPr>
            <p:ph type="subTitle" idx="1"/>
          </p:nvPr>
        </p:nvSpPr>
        <p:spPr>
          <a:xfrm>
            <a:off x="8530814" y="1948335"/>
            <a:ext cx="3384484" cy="4169061"/>
          </a:xfrm>
        </p:spPr>
        <p:txBody>
          <a:bodyPr>
            <a:noAutofit/>
          </a:bodyPr>
          <a:lstStyle/>
          <a:p>
            <a:pPr algn="l"/>
            <a:r>
              <a:rPr lang="en-GB" sz="1800" b="1" dirty="0">
                <a:solidFill>
                  <a:srgbClr val="0432FF"/>
                </a:solidFill>
                <a:latin typeface="Times New Roman" panose="02020603050405020304" pitchFamily="18" charset="0"/>
                <a:ea typeface="Verdana" panose="020B0604030504040204" pitchFamily="34" charset="0"/>
                <a:cs typeface="Times New Roman" panose="02020603050405020304" pitchFamily="18" charset="0"/>
              </a:rPr>
              <a:t>Where</a:t>
            </a:r>
          </a:p>
          <a:p>
            <a:pPr algn="l"/>
            <a:r>
              <a:rPr lang="en-GB" sz="1800" b="1" dirty="0">
                <a:latin typeface="Times New Roman" panose="02020603050405020304" pitchFamily="18" charset="0"/>
                <a:ea typeface="Verdana" panose="020B0604030504040204" pitchFamily="34" charset="0"/>
                <a:cs typeface="Times New Roman" panose="02020603050405020304" pitchFamily="18" charset="0"/>
              </a:rPr>
              <a:t>Wessex Centre, Winchester Cathedral, </a:t>
            </a:r>
            <a:r>
              <a:rPr lang="en-GB" sz="1800" b="1" dirty="0">
                <a:latin typeface="Times New Roman" panose="02020603050405020304" pitchFamily="18" charset="0"/>
                <a:cs typeface="Times New Roman" panose="02020603050405020304" pitchFamily="18" charset="0"/>
              </a:rPr>
              <a:t>The Close </a:t>
            </a:r>
            <a:br>
              <a:rPr lang="en-GB" sz="1800" b="1" dirty="0">
                <a:latin typeface="Times New Roman" panose="02020603050405020304" pitchFamily="18" charset="0"/>
                <a:cs typeface="Times New Roman" panose="02020603050405020304" pitchFamily="18" charset="0"/>
              </a:rPr>
            </a:br>
            <a:r>
              <a:rPr lang="en-GB" sz="1800" b="1" dirty="0">
                <a:latin typeface="Times New Roman" panose="02020603050405020304" pitchFamily="18" charset="0"/>
                <a:cs typeface="Times New Roman" panose="02020603050405020304" pitchFamily="18" charset="0"/>
              </a:rPr>
              <a:t>Winchester </a:t>
            </a:r>
            <a:br>
              <a:rPr lang="en-GB" sz="1800" b="1" dirty="0">
                <a:latin typeface="Times New Roman" panose="02020603050405020304" pitchFamily="18" charset="0"/>
                <a:cs typeface="Times New Roman" panose="02020603050405020304" pitchFamily="18" charset="0"/>
              </a:rPr>
            </a:br>
            <a:r>
              <a:rPr lang="en-GB" sz="1800" b="1" dirty="0">
                <a:latin typeface="Times New Roman" panose="02020603050405020304" pitchFamily="18" charset="0"/>
                <a:cs typeface="Times New Roman" panose="02020603050405020304" pitchFamily="18" charset="0"/>
              </a:rPr>
              <a:t>Hampshire </a:t>
            </a:r>
            <a:br>
              <a:rPr lang="en-GB" sz="1800" b="1" dirty="0">
                <a:latin typeface="Times New Roman" panose="02020603050405020304" pitchFamily="18" charset="0"/>
                <a:cs typeface="Times New Roman" panose="02020603050405020304" pitchFamily="18" charset="0"/>
              </a:rPr>
            </a:br>
            <a:r>
              <a:rPr lang="en-GB" sz="1800" b="1" dirty="0">
                <a:latin typeface="Times New Roman" panose="02020603050405020304" pitchFamily="18" charset="0"/>
                <a:cs typeface="Times New Roman" panose="02020603050405020304" pitchFamily="18" charset="0"/>
              </a:rPr>
              <a:t>SO23 9LS</a:t>
            </a:r>
            <a:br>
              <a:rPr lang="en-GB" sz="1800" b="1" dirty="0">
                <a:latin typeface="Times New Roman" panose="02020603050405020304" pitchFamily="18" charset="0"/>
                <a:ea typeface="Verdana" panose="020B0604030504040204" pitchFamily="34" charset="0"/>
                <a:cs typeface="Times New Roman" panose="02020603050405020304" pitchFamily="18" charset="0"/>
              </a:rPr>
            </a:br>
            <a:endParaRPr lang="en-GB" sz="1800" b="1" dirty="0">
              <a:latin typeface="Times New Roman" panose="02020603050405020304" pitchFamily="18" charset="0"/>
              <a:ea typeface="Verdana" panose="020B0604030504040204" pitchFamily="34" charset="0"/>
              <a:cs typeface="Times New Roman" panose="02020603050405020304" pitchFamily="18" charset="0"/>
            </a:endParaRPr>
          </a:p>
          <a:p>
            <a:pPr algn="l"/>
            <a:r>
              <a:rPr lang="en-GB" sz="1800" b="1" dirty="0">
                <a:solidFill>
                  <a:srgbClr val="0432FF"/>
                </a:solidFill>
                <a:latin typeface="Times New Roman" panose="02020603050405020304" pitchFamily="18" charset="0"/>
                <a:ea typeface="Verdana" panose="020B0604030504040204" pitchFamily="34" charset="0"/>
                <a:cs typeface="Times New Roman" panose="02020603050405020304" pitchFamily="18" charset="0"/>
              </a:rPr>
              <a:t>When </a:t>
            </a:r>
          </a:p>
          <a:p>
            <a:pPr algn="l"/>
            <a:r>
              <a:rPr lang="en-GB" sz="1800" b="1" dirty="0">
                <a:latin typeface="Times New Roman" panose="02020603050405020304" pitchFamily="18" charset="0"/>
                <a:ea typeface="Verdana" panose="020B0604030504040204" pitchFamily="34" charset="0"/>
                <a:cs typeface="Times New Roman" panose="02020603050405020304" pitchFamily="18" charset="0"/>
              </a:rPr>
              <a:t>September 20</a:t>
            </a:r>
            <a:r>
              <a:rPr lang="en-GB" sz="1800" b="1" baseline="30000" dirty="0">
                <a:latin typeface="Times New Roman" panose="02020603050405020304" pitchFamily="18" charset="0"/>
                <a:ea typeface="Verdana" panose="020B0604030504040204" pitchFamily="34" charset="0"/>
                <a:cs typeface="Times New Roman" panose="02020603050405020304" pitchFamily="18" charset="0"/>
              </a:rPr>
              <a:t>th</a:t>
            </a:r>
            <a:r>
              <a:rPr lang="en-GB" sz="1800" b="1" dirty="0">
                <a:latin typeface="Times New Roman" panose="02020603050405020304" pitchFamily="18" charset="0"/>
                <a:ea typeface="Verdana" panose="020B0604030504040204" pitchFamily="34" charset="0"/>
                <a:cs typeface="Times New Roman" panose="02020603050405020304" pitchFamily="18" charset="0"/>
              </a:rPr>
              <a:t> 2019</a:t>
            </a:r>
          </a:p>
          <a:p>
            <a:pPr algn="l"/>
            <a:endParaRPr lang="en-GB" sz="1800" b="1" dirty="0">
              <a:latin typeface="Times New Roman" panose="02020603050405020304" pitchFamily="18" charset="0"/>
              <a:ea typeface="Verdana" panose="020B0604030504040204" pitchFamily="34" charset="0"/>
              <a:cs typeface="Times New Roman" panose="02020603050405020304" pitchFamily="18" charset="0"/>
            </a:endParaRPr>
          </a:p>
          <a:p>
            <a:pPr algn="l"/>
            <a:r>
              <a:rPr lang="en-GB" sz="1800" b="1" dirty="0">
                <a:solidFill>
                  <a:srgbClr val="0432FF"/>
                </a:solidFill>
                <a:latin typeface="Times New Roman" panose="02020603050405020304" pitchFamily="18" charset="0"/>
                <a:ea typeface="Verdana" panose="020B0604030504040204" pitchFamily="34" charset="0"/>
                <a:cs typeface="Times New Roman" panose="02020603050405020304" pitchFamily="18" charset="0"/>
              </a:rPr>
              <a:t>An IHBC South Branch conference exploring the management of memorials and key conservation issues</a:t>
            </a:r>
          </a:p>
          <a:p>
            <a:pPr algn="l"/>
            <a:endParaRPr lang="en-GB" sz="1800" b="1" dirty="0">
              <a:latin typeface="Times New Roman" panose="02020603050405020304" pitchFamily="18" charset="0"/>
              <a:ea typeface="Verdana" panose="020B0604030504040204" pitchFamily="34" charset="0"/>
              <a:cs typeface="Times New Roman" panose="02020603050405020304" pitchFamily="18" charset="0"/>
            </a:endParaRPr>
          </a:p>
          <a:p>
            <a:pPr algn="l"/>
            <a:r>
              <a:rPr lang="en-GB" sz="1600" i="1" dirty="0">
                <a:latin typeface="Times New Roman" panose="02020603050405020304" pitchFamily="18" charset="0"/>
                <a:ea typeface="Verdana" panose="020B0604030504040204" pitchFamily="34" charset="0"/>
                <a:cs typeface="Times New Roman" panose="02020603050405020304" pitchFamily="18" charset="0"/>
              </a:rPr>
              <a:t>See next page for detailed itinerary</a:t>
            </a:r>
          </a:p>
          <a:p>
            <a:pPr algn="l"/>
            <a:endParaRPr lang="en-GB" sz="1600" dirty="0">
              <a:latin typeface="Verdana" panose="020B0604030504040204" pitchFamily="34" charset="0"/>
              <a:ea typeface="Verdana" panose="020B0604030504040204" pitchFamily="34" charset="0"/>
              <a:cs typeface="Verdana" panose="020B0604030504040204" pitchFamily="34" charset="0"/>
            </a:endParaRPr>
          </a:p>
          <a:p>
            <a:pPr algn="l"/>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a:extLst>
              <a:ext uri="{FF2B5EF4-FFF2-40B4-BE49-F238E27FC236}">
                <a16:creationId xmlns:a16="http://schemas.microsoft.com/office/drawing/2014/main" id="{13C0E198-02FD-6D44-9426-78362399D170}"/>
              </a:ext>
            </a:extLst>
          </p:cNvPr>
          <p:cNvSpPr>
            <a:spLocks noChangeArrowheads="1"/>
          </p:cNvSpPr>
          <p:nvPr/>
        </p:nvSpPr>
        <p:spPr bwMode="auto">
          <a:xfrm>
            <a:off x="5515896" y="2331730"/>
            <a:ext cx="141956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Content Placeholder 4">
            <a:extLst>
              <a:ext uri="{FF2B5EF4-FFF2-40B4-BE49-F238E27FC236}">
                <a16:creationId xmlns:a16="http://schemas.microsoft.com/office/drawing/2014/main" id="{1E87177A-649C-9449-8B77-9A3C29DFCDA3}"/>
              </a:ext>
            </a:extLst>
          </p:cNvPr>
          <p:cNvPicPr>
            <a:picLocks noChangeAspect="1"/>
          </p:cNvPicPr>
          <p:nvPr/>
        </p:nvPicPr>
        <p:blipFill>
          <a:blip r:embed="rId2"/>
          <a:stretch>
            <a:fillRect/>
          </a:stretch>
        </p:blipFill>
        <p:spPr>
          <a:xfrm>
            <a:off x="276702" y="147309"/>
            <a:ext cx="2095500" cy="1638300"/>
          </a:xfrm>
          <a:prstGeom prst="rect">
            <a:avLst/>
          </a:prstGeom>
        </p:spPr>
      </p:pic>
      <p:sp>
        <p:nvSpPr>
          <p:cNvPr id="7" name="Text Box 39">
            <a:extLst>
              <a:ext uri="{FF2B5EF4-FFF2-40B4-BE49-F238E27FC236}">
                <a16:creationId xmlns:a16="http://schemas.microsoft.com/office/drawing/2014/main" id="{A0CBDA30-8F49-174D-9214-F1033AADD7B2}"/>
              </a:ext>
            </a:extLst>
          </p:cNvPr>
          <p:cNvSpPr txBox="1"/>
          <p:nvPr/>
        </p:nvSpPr>
        <p:spPr>
          <a:xfrm>
            <a:off x="2565840" y="461406"/>
            <a:ext cx="6730284" cy="8516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4800" b="1" i="1" dirty="0">
                <a:solidFill>
                  <a:srgbClr val="0432FF"/>
                </a:solidFill>
                <a:effectLst/>
                <a:latin typeface="Times New Roman" panose="02020603050405020304" pitchFamily="18" charset="0"/>
                <a:ea typeface="Verdana" panose="020B0604030504040204" pitchFamily="34" charset="0"/>
                <a:cs typeface="Times New Roman" panose="02020603050405020304" pitchFamily="18" charset="0"/>
              </a:rPr>
              <a:t>“Forget me Not”</a:t>
            </a:r>
          </a:p>
        </p:txBody>
      </p:sp>
      <p:sp>
        <p:nvSpPr>
          <p:cNvPr id="2" name="TextBox 1">
            <a:extLst>
              <a:ext uri="{FF2B5EF4-FFF2-40B4-BE49-F238E27FC236}">
                <a16:creationId xmlns:a16="http://schemas.microsoft.com/office/drawing/2014/main" id="{B7037C7B-81CA-244A-B8AE-D5CE608047AA}"/>
              </a:ext>
            </a:extLst>
          </p:cNvPr>
          <p:cNvSpPr txBox="1"/>
          <p:nvPr/>
        </p:nvSpPr>
        <p:spPr>
          <a:xfrm>
            <a:off x="9817559" y="297426"/>
            <a:ext cx="2005096" cy="1015663"/>
          </a:xfrm>
          <a:prstGeom prst="rect">
            <a:avLst/>
          </a:prstGeom>
          <a:noFill/>
        </p:spPr>
        <p:txBody>
          <a:bodyPr wrap="square" rtlCol="0">
            <a:spAutoFit/>
          </a:bodyPr>
          <a:lstStyle/>
          <a:p>
            <a:r>
              <a:rPr lang="en-US" sz="2000" b="1" i="1" dirty="0">
                <a:solidFill>
                  <a:srgbClr val="941100"/>
                </a:solidFill>
                <a:latin typeface="Times New Roman" panose="02020603050405020304" pitchFamily="18" charset="0"/>
                <a:cs typeface="Times New Roman" panose="02020603050405020304" pitchFamily="18" charset="0"/>
              </a:rPr>
              <a:t>The Mark of </a:t>
            </a:r>
            <a:br>
              <a:rPr lang="en-US" sz="2000" b="1" i="1" dirty="0">
                <a:solidFill>
                  <a:srgbClr val="941100"/>
                </a:solidFill>
                <a:latin typeface="Times New Roman" panose="02020603050405020304" pitchFamily="18" charset="0"/>
                <a:cs typeface="Times New Roman" panose="02020603050405020304" pitchFamily="18" charset="0"/>
              </a:rPr>
            </a:br>
            <a:r>
              <a:rPr lang="en-US" sz="2000" b="1" i="1" dirty="0">
                <a:solidFill>
                  <a:srgbClr val="941100"/>
                </a:solidFill>
                <a:latin typeface="Times New Roman" panose="02020603050405020304" pitchFamily="18" charset="0"/>
                <a:cs typeface="Times New Roman" panose="02020603050405020304" pitchFamily="18" charset="0"/>
              </a:rPr>
              <a:t>the Conservation</a:t>
            </a:r>
            <a:br>
              <a:rPr lang="en-US" sz="2000" b="1" i="1" dirty="0">
                <a:solidFill>
                  <a:srgbClr val="941100"/>
                </a:solidFill>
                <a:latin typeface="Times New Roman" panose="02020603050405020304" pitchFamily="18" charset="0"/>
                <a:cs typeface="Times New Roman" panose="02020603050405020304" pitchFamily="18" charset="0"/>
              </a:rPr>
            </a:br>
            <a:r>
              <a:rPr lang="en-US" sz="2000" b="1" i="1" dirty="0">
                <a:solidFill>
                  <a:srgbClr val="941100"/>
                </a:solidFill>
                <a:latin typeface="Times New Roman" panose="02020603050405020304" pitchFamily="18" charset="0"/>
                <a:cs typeface="Times New Roman" panose="02020603050405020304" pitchFamily="18" charset="0"/>
              </a:rPr>
              <a:t>Professional</a:t>
            </a:r>
          </a:p>
        </p:txBody>
      </p:sp>
      <p:pic>
        <p:nvPicPr>
          <p:cNvPr id="8" name="Picture 7">
            <a:extLst>
              <a:ext uri="{FF2B5EF4-FFF2-40B4-BE49-F238E27FC236}">
                <a16:creationId xmlns:a16="http://schemas.microsoft.com/office/drawing/2014/main" id="{D54F6F59-1BDC-D146-AD92-AD431DEE6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116" y="1913834"/>
            <a:ext cx="3481614" cy="762191"/>
          </a:xfrm>
          <a:prstGeom prst="rect">
            <a:avLst/>
          </a:prstGeom>
        </p:spPr>
      </p:pic>
      <p:pic>
        <p:nvPicPr>
          <p:cNvPr id="12" name="Picture 11">
            <a:extLst>
              <a:ext uri="{FF2B5EF4-FFF2-40B4-BE49-F238E27FC236}">
                <a16:creationId xmlns:a16="http://schemas.microsoft.com/office/drawing/2014/main" id="{3DC18B8C-D34D-3642-B7F8-48AC32342B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5136" y="4562987"/>
            <a:ext cx="1499070" cy="2039551"/>
          </a:xfrm>
          <a:prstGeom prst="rect">
            <a:avLst/>
          </a:prstGeom>
        </p:spPr>
      </p:pic>
      <p:pic>
        <p:nvPicPr>
          <p:cNvPr id="14" name="Picture 13">
            <a:extLst>
              <a:ext uri="{FF2B5EF4-FFF2-40B4-BE49-F238E27FC236}">
                <a16:creationId xmlns:a16="http://schemas.microsoft.com/office/drawing/2014/main" id="{189D1AAA-5899-F64E-8DE2-2431D1CDE3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7961" y="2743011"/>
            <a:ext cx="3009709" cy="1691821"/>
          </a:xfrm>
          <a:prstGeom prst="rect">
            <a:avLst/>
          </a:prstGeom>
        </p:spPr>
      </p:pic>
      <p:pic>
        <p:nvPicPr>
          <p:cNvPr id="15" name="Picture 14">
            <a:extLst>
              <a:ext uri="{FF2B5EF4-FFF2-40B4-BE49-F238E27FC236}">
                <a16:creationId xmlns:a16="http://schemas.microsoft.com/office/drawing/2014/main" id="{6F6871C8-D45A-5044-9B5C-635AC4AFD0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2296" y="4562987"/>
            <a:ext cx="1346036" cy="2019054"/>
          </a:xfrm>
          <a:prstGeom prst="rect">
            <a:avLst/>
          </a:prstGeom>
        </p:spPr>
      </p:pic>
      <p:pic>
        <p:nvPicPr>
          <p:cNvPr id="16" name="Picture 15">
            <a:extLst>
              <a:ext uri="{FF2B5EF4-FFF2-40B4-BE49-F238E27FC236}">
                <a16:creationId xmlns:a16="http://schemas.microsoft.com/office/drawing/2014/main" id="{FAF881C4-CDBE-2446-982E-874743B9C9B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07976" y="2743012"/>
            <a:ext cx="1499070" cy="2477346"/>
          </a:xfrm>
          <a:prstGeom prst="rect">
            <a:avLst/>
          </a:prstGeom>
        </p:spPr>
      </p:pic>
      <p:pic>
        <p:nvPicPr>
          <p:cNvPr id="17" name="Picture 16">
            <a:extLst>
              <a:ext uri="{FF2B5EF4-FFF2-40B4-BE49-F238E27FC236}">
                <a16:creationId xmlns:a16="http://schemas.microsoft.com/office/drawing/2014/main" id="{EAC28388-4A4E-B846-9399-DF7F6CC98459}"/>
              </a:ext>
            </a:extLst>
          </p:cNvPr>
          <p:cNvPicPr>
            <a:picLocks noChangeAspect="1"/>
          </p:cNvPicPr>
          <p:nvPr/>
        </p:nvPicPr>
        <p:blipFill>
          <a:blip r:embed="rId8"/>
          <a:stretch>
            <a:fillRect/>
          </a:stretch>
        </p:blipFill>
        <p:spPr>
          <a:xfrm>
            <a:off x="206462" y="2740537"/>
            <a:ext cx="2908300" cy="3644900"/>
          </a:xfrm>
          <a:prstGeom prst="rect">
            <a:avLst/>
          </a:prstGeom>
        </p:spPr>
      </p:pic>
    </p:spTree>
    <p:extLst>
      <p:ext uri="{BB962C8B-B14F-4D97-AF65-F5344CB8AC3E}">
        <p14:creationId xmlns:p14="http://schemas.microsoft.com/office/powerpoint/2010/main" val="277194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DCB92-EA92-F047-B550-39B41BF76E6E}"/>
              </a:ext>
            </a:extLst>
          </p:cNvPr>
          <p:cNvPicPr>
            <a:picLocks noChangeAspect="1"/>
          </p:cNvPicPr>
          <p:nvPr/>
        </p:nvPicPr>
        <p:blipFill>
          <a:blip r:embed="rId3"/>
          <a:stretch>
            <a:fillRect/>
          </a:stretch>
        </p:blipFill>
        <p:spPr>
          <a:xfrm>
            <a:off x="252248" y="200137"/>
            <a:ext cx="2095500" cy="1638300"/>
          </a:xfrm>
          <a:prstGeom prst="rect">
            <a:avLst/>
          </a:prstGeom>
        </p:spPr>
      </p:pic>
      <p:sp>
        <p:nvSpPr>
          <p:cNvPr id="8" name="Rectangle 7">
            <a:extLst>
              <a:ext uri="{FF2B5EF4-FFF2-40B4-BE49-F238E27FC236}">
                <a16:creationId xmlns:a16="http://schemas.microsoft.com/office/drawing/2014/main" id="{7E29B0C9-700A-344B-A787-563540B544B9}"/>
              </a:ext>
            </a:extLst>
          </p:cNvPr>
          <p:cNvSpPr/>
          <p:nvPr/>
        </p:nvSpPr>
        <p:spPr>
          <a:xfrm>
            <a:off x="2834191" y="389611"/>
            <a:ext cx="8846179" cy="1569660"/>
          </a:xfrm>
          <a:prstGeom prst="rect">
            <a:avLst/>
          </a:prstGeom>
        </p:spPr>
        <p:txBody>
          <a:bodyPr wrap="square">
            <a:spAutoFit/>
          </a:bodyPr>
          <a:lstStyle/>
          <a:p>
            <a:r>
              <a:rPr lang="en-GB" sz="3600" b="1" dirty="0">
                <a:solidFill>
                  <a:srgbClr val="0432FF"/>
                </a:solidFill>
                <a:latin typeface="Times New Roman" panose="02020603050405020304" pitchFamily="18" charset="0"/>
                <a:ea typeface="Verdana" panose="020B0604030504040204" pitchFamily="34" charset="0"/>
                <a:cs typeface="Times New Roman" panose="02020603050405020304" pitchFamily="18" charset="0"/>
              </a:rPr>
              <a:t>Wessex Centre, Winchester Cathedral, </a:t>
            </a:r>
            <a:r>
              <a:rPr lang="en-GB" sz="3600" b="1" dirty="0">
                <a:solidFill>
                  <a:srgbClr val="0432FF"/>
                </a:solidFill>
                <a:latin typeface="Times New Roman" panose="02020603050405020304" pitchFamily="18" charset="0"/>
                <a:cs typeface="Times New Roman" panose="02020603050405020304" pitchFamily="18" charset="0"/>
              </a:rPr>
              <a:t>The Close, Winchester, Hampshire, SO23 9LS</a:t>
            </a:r>
            <a:br>
              <a:rPr lang="en-GB" sz="2400" b="1" dirty="0">
                <a:latin typeface="Times New Roman" panose="02020603050405020304" pitchFamily="18" charset="0"/>
                <a:ea typeface="Verdana" panose="020B0604030504040204" pitchFamily="34" charset="0"/>
                <a:cs typeface="Times New Roman" panose="02020603050405020304" pitchFamily="18" charset="0"/>
              </a:rPr>
            </a:br>
            <a:endParaRPr lang="en-GB" sz="24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2BE6CCD-ECEB-9341-A59F-A68A3BCA5FE2}"/>
              </a:ext>
            </a:extLst>
          </p:cNvPr>
          <p:cNvSpPr txBox="1"/>
          <p:nvPr/>
        </p:nvSpPr>
        <p:spPr>
          <a:xfrm>
            <a:off x="806823" y="6333655"/>
            <a:ext cx="11099203" cy="523220"/>
          </a:xfrm>
          <a:prstGeom prst="rect">
            <a:avLst/>
          </a:prstGeom>
          <a:noFill/>
        </p:spPr>
        <p:txBody>
          <a:bodyPr wrap="square" rtlCol="0">
            <a:spAutoFit/>
          </a:bodyPr>
          <a:lstStyle/>
          <a:p>
            <a:r>
              <a:rPr lang="en-GB" sz="1400" dirty="0"/>
              <a:t>As with many historic cities, parking within the centre is limited and often congested. Winchester has excellent rail and bus links to London, Southampton, Basingstoke, Reading, the Midlands and beyond. Where possible we strongly advise people to make use of these facilities.</a:t>
            </a:r>
            <a:endParaRPr lang="en-US" sz="1400" dirty="0"/>
          </a:p>
        </p:txBody>
      </p:sp>
      <p:pic>
        <p:nvPicPr>
          <p:cNvPr id="2" name="Picture 1">
            <a:extLst>
              <a:ext uri="{FF2B5EF4-FFF2-40B4-BE49-F238E27FC236}">
                <a16:creationId xmlns:a16="http://schemas.microsoft.com/office/drawing/2014/main" id="{C3BC8614-1BC4-A546-A3D1-D5218BAE59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6673" y="1763189"/>
            <a:ext cx="3689353" cy="4145910"/>
          </a:xfrm>
          <a:prstGeom prst="rect">
            <a:avLst/>
          </a:prstGeom>
        </p:spPr>
      </p:pic>
      <p:graphicFrame>
        <p:nvGraphicFramePr>
          <p:cNvPr id="4" name="Table 3">
            <a:extLst>
              <a:ext uri="{FF2B5EF4-FFF2-40B4-BE49-F238E27FC236}">
                <a16:creationId xmlns:a16="http://schemas.microsoft.com/office/drawing/2014/main" id="{7941899A-9CA1-784F-8E76-019147F10876}"/>
              </a:ext>
            </a:extLst>
          </p:cNvPr>
          <p:cNvGraphicFramePr>
            <a:graphicFrameLocks noGrp="1"/>
          </p:cNvGraphicFramePr>
          <p:nvPr>
            <p:extLst>
              <p:ext uri="{D42A27DB-BD31-4B8C-83A1-F6EECF244321}">
                <p14:modId xmlns:p14="http://schemas.microsoft.com/office/powerpoint/2010/main" val="2034844031"/>
              </p:ext>
            </p:extLst>
          </p:nvPr>
        </p:nvGraphicFramePr>
        <p:xfrm>
          <a:off x="285974" y="1838437"/>
          <a:ext cx="7671317" cy="4386426"/>
        </p:xfrm>
        <a:graphic>
          <a:graphicData uri="http://schemas.openxmlformats.org/drawingml/2006/table">
            <a:tbl>
              <a:tblPr firstRow="1" firstCol="1" bandRow="1">
                <a:tableStyleId>{5C22544A-7EE6-4342-B048-85BDC9FD1C3A}</a:tableStyleId>
              </a:tblPr>
              <a:tblGrid>
                <a:gridCol w="1346273">
                  <a:extLst>
                    <a:ext uri="{9D8B030D-6E8A-4147-A177-3AD203B41FA5}">
                      <a16:colId xmlns:a16="http://schemas.microsoft.com/office/drawing/2014/main" val="635996059"/>
                    </a:ext>
                  </a:extLst>
                </a:gridCol>
                <a:gridCol w="928054">
                  <a:extLst>
                    <a:ext uri="{9D8B030D-6E8A-4147-A177-3AD203B41FA5}">
                      <a16:colId xmlns:a16="http://schemas.microsoft.com/office/drawing/2014/main" val="156640135"/>
                    </a:ext>
                  </a:extLst>
                </a:gridCol>
                <a:gridCol w="2107753">
                  <a:extLst>
                    <a:ext uri="{9D8B030D-6E8A-4147-A177-3AD203B41FA5}">
                      <a16:colId xmlns:a16="http://schemas.microsoft.com/office/drawing/2014/main" val="2591790336"/>
                    </a:ext>
                  </a:extLst>
                </a:gridCol>
                <a:gridCol w="3289237">
                  <a:extLst>
                    <a:ext uri="{9D8B030D-6E8A-4147-A177-3AD203B41FA5}">
                      <a16:colId xmlns:a16="http://schemas.microsoft.com/office/drawing/2014/main" val="3730932961"/>
                    </a:ext>
                  </a:extLst>
                </a:gridCol>
              </a:tblGrid>
              <a:tr h="194009">
                <a:tc>
                  <a:txBody>
                    <a:bodyPr/>
                    <a:lstStyle/>
                    <a:p>
                      <a:pPr algn="ctr">
                        <a:spcAft>
                          <a:spcPts val="0"/>
                        </a:spcAft>
                      </a:pPr>
                      <a:r>
                        <a:rPr lang="en-GB" sz="1300">
                          <a:effectLst/>
                        </a:rPr>
                        <a:t>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tc>
                <a:tc>
                  <a:txBody>
                    <a:bodyPr/>
                    <a:lstStyle/>
                    <a:p>
                      <a:pPr algn="ctr">
                        <a:spcAft>
                          <a:spcPts val="0"/>
                        </a:spcAft>
                      </a:pPr>
                      <a:r>
                        <a:rPr lang="en-GB" sz="1300">
                          <a:effectLst/>
                        </a:rPr>
                        <a:t>Speaker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300">
                          <a:effectLst/>
                        </a:rPr>
                        <a:t>Job Title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300">
                          <a:effectLst/>
                        </a:rPr>
                        <a:t>Topic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4048262944"/>
                  </a:ext>
                </a:extLst>
              </a:tr>
              <a:tr h="166293">
                <a:tc gridSpan="4">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0991964"/>
                  </a:ext>
                </a:extLst>
              </a:tr>
              <a:tr h="166293">
                <a:tc>
                  <a:txBody>
                    <a:bodyPr/>
                    <a:lstStyle/>
                    <a:p>
                      <a:pPr algn="ctr">
                        <a:spcAft>
                          <a:spcPts val="0"/>
                        </a:spcAft>
                      </a:pPr>
                      <a:r>
                        <a:rPr lang="en-GB" sz="1100">
                          <a:effectLst/>
                        </a:rPr>
                        <a:t>9-15am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gridSpan="3">
                  <a:txBody>
                    <a:bodyPr/>
                    <a:lstStyle/>
                    <a:p>
                      <a:pPr algn="ctr">
                        <a:spcAft>
                          <a:spcPts val="0"/>
                        </a:spcAft>
                      </a:pPr>
                      <a:r>
                        <a:rPr lang="en-GB" sz="1100">
                          <a:effectLst/>
                        </a:rPr>
                        <a:t>Tea / Coffee / Registration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5197384"/>
                  </a:ext>
                </a:extLst>
              </a:tr>
              <a:tr h="332586">
                <a:tc>
                  <a:txBody>
                    <a:bodyPr/>
                    <a:lstStyle/>
                    <a:p>
                      <a:pPr algn="ctr">
                        <a:spcAft>
                          <a:spcPts val="0"/>
                        </a:spcAft>
                      </a:pPr>
                      <a:r>
                        <a:rPr lang="en-GB" sz="1100">
                          <a:effectLst/>
                        </a:rPr>
                        <a:t>9-30am - 9-40am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Jonathan Clarke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Chairman IHBC South Branch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Introduction &amp; Welcome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833784480"/>
                  </a:ext>
                </a:extLst>
              </a:tr>
              <a:tr h="498880">
                <a:tc>
                  <a:txBody>
                    <a:bodyPr/>
                    <a:lstStyle/>
                    <a:p>
                      <a:pPr algn="ctr">
                        <a:spcAft>
                          <a:spcPts val="0"/>
                        </a:spcAft>
                      </a:pPr>
                      <a:r>
                        <a:rPr lang="en-GB" sz="1100">
                          <a:effectLst/>
                        </a:rPr>
                        <a:t>9-40am – 10-20am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Diana Coulter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spcAft>
                          <a:spcPts val="0"/>
                        </a:spcAft>
                      </a:pPr>
                      <a:r>
                        <a:rPr lang="en-GB" sz="1100">
                          <a:effectLst/>
                        </a:rPr>
                        <a:t>Church Buildings Adviser, Artemis Heritage</a:t>
                      </a:r>
                    </a:p>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The strange case of Dr Oliver: </a:t>
                      </a:r>
                      <a:br>
                        <a:rPr lang="en-GB" sz="1100">
                          <a:effectLst/>
                        </a:rPr>
                      </a:br>
                      <a:r>
                        <a:rPr lang="en-GB" sz="1100">
                          <a:effectLst/>
                        </a:rPr>
                        <a:t>Listed monuments at All Saints Weston in Bath</a:t>
                      </a:r>
                    </a:p>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2992101358"/>
                  </a:ext>
                </a:extLst>
              </a:tr>
              <a:tr h="498880">
                <a:tc>
                  <a:txBody>
                    <a:bodyPr/>
                    <a:lstStyle/>
                    <a:p>
                      <a:pPr algn="ctr">
                        <a:spcAft>
                          <a:spcPts val="0"/>
                        </a:spcAft>
                      </a:pPr>
                      <a:r>
                        <a:rPr lang="en-GB" sz="1100">
                          <a:effectLst/>
                        </a:rPr>
                        <a:t>10-20am – 11-05am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Julie Adams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Julie Adams is a voluntary guide at Winchester Cathedral.</a:t>
                      </a:r>
                    </a:p>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Winchester Cathedral: A Place of Remembrance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1075616149"/>
                  </a:ext>
                </a:extLst>
              </a:tr>
              <a:tr h="166293">
                <a:tc>
                  <a:txBody>
                    <a:bodyPr/>
                    <a:lstStyle/>
                    <a:p>
                      <a:pPr algn="ctr">
                        <a:spcAft>
                          <a:spcPts val="0"/>
                        </a:spcAft>
                      </a:pPr>
                      <a:r>
                        <a:rPr lang="en-GB" sz="1100">
                          <a:effectLst/>
                        </a:rPr>
                        <a:t>11-05am – 11-20am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gridSpan="3">
                  <a:txBody>
                    <a:bodyPr/>
                    <a:lstStyle/>
                    <a:p>
                      <a:pPr algn="ctr">
                        <a:spcAft>
                          <a:spcPts val="0"/>
                        </a:spcAft>
                      </a:pPr>
                      <a:r>
                        <a:rPr lang="en-GB" sz="1100">
                          <a:effectLst/>
                        </a:rPr>
                        <a:t>Coffee / Tea Break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8448194"/>
                  </a:ext>
                </a:extLst>
              </a:tr>
              <a:tr h="332586">
                <a:tc>
                  <a:txBody>
                    <a:bodyPr/>
                    <a:lstStyle/>
                    <a:p>
                      <a:pPr algn="ctr">
                        <a:spcAft>
                          <a:spcPts val="0"/>
                        </a:spcAft>
                      </a:pPr>
                      <a:r>
                        <a:rPr lang="en-GB" sz="1100">
                          <a:effectLst/>
                        </a:rPr>
                        <a:t>11-25am – 12.10 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Emily Gee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Historic England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Commemorating Different issues and Contested History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3987378541"/>
                  </a:ext>
                </a:extLst>
              </a:tr>
              <a:tr h="166293">
                <a:tc>
                  <a:txBody>
                    <a:bodyPr/>
                    <a:lstStyle/>
                    <a:p>
                      <a:pPr algn="ctr">
                        <a:spcAft>
                          <a:spcPts val="0"/>
                        </a:spcAft>
                      </a:pPr>
                      <a:r>
                        <a:rPr lang="en-GB" sz="1100">
                          <a:effectLst/>
                        </a:rPr>
                        <a:t>12-10 - 12-55pm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Frank Green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Building Conservation Officer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Securing the Future of Churchyard Monuments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107647097"/>
                  </a:ext>
                </a:extLst>
              </a:tr>
              <a:tr h="166293">
                <a:tc>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782610263"/>
                  </a:ext>
                </a:extLst>
              </a:tr>
              <a:tr h="166293">
                <a:tc>
                  <a:txBody>
                    <a:bodyPr/>
                    <a:lstStyle/>
                    <a:p>
                      <a:pPr algn="ctr">
                        <a:spcAft>
                          <a:spcPts val="0"/>
                        </a:spcAft>
                      </a:pPr>
                      <a:r>
                        <a:rPr lang="en-GB" sz="1100">
                          <a:effectLst/>
                        </a:rPr>
                        <a:t>12-55pm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gridSpan="3">
                  <a:txBody>
                    <a:bodyPr/>
                    <a:lstStyle/>
                    <a:p>
                      <a:pPr algn="ctr">
                        <a:spcAft>
                          <a:spcPts val="0"/>
                        </a:spcAft>
                      </a:pPr>
                      <a:r>
                        <a:rPr lang="en-GB" sz="1100">
                          <a:effectLst/>
                        </a:rPr>
                        <a:t>Lunch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6566156"/>
                  </a:ext>
                </a:extLst>
              </a:tr>
              <a:tr h="166293">
                <a:tc>
                  <a:txBody>
                    <a:bodyPr/>
                    <a:lstStyle/>
                    <a:p>
                      <a:pPr algn="ctr">
                        <a:spcAft>
                          <a:spcPts val="0"/>
                        </a:spcAft>
                      </a:pPr>
                      <a:r>
                        <a:rPr lang="en-GB" sz="1100">
                          <a:effectLst/>
                        </a:rPr>
                        <a:t>1-30pm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gridSpan="3">
                  <a:txBody>
                    <a:bodyPr/>
                    <a:lstStyle/>
                    <a:p>
                      <a:pPr algn="ctr">
                        <a:spcAft>
                          <a:spcPts val="0"/>
                        </a:spcAft>
                      </a:pPr>
                      <a:r>
                        <a:rPr lang="en-GB" sz="1100">
                          <a:effectLst/>
                        </a:rPr>
                        <a:t>Guided tour of specific Winchester Cathedral Memorial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8725652"/>
                  </a:ext>
                </a:extLst>
              </a:tr>
              <a:tr h="665173">
                <a:tc>
                  <a:txBody>
                    <a:bodyPr/>
                    <a:lstStyle/>
                    <a:p>
                      <a:pPr algn="ctr">
                        <a:spcAft>
                          <a:spcPts val="0"/>
                        </a:spcAft>
                      </a:pPr>
                      <a:r>
                        <a:rPr lang="en-GB" sz="1100">
                          <a:effectLst/>
                        </a:rPr>
                        <a:t>2-15pm to 3-00pm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spcAft>
                          <a:spcPts val="0"/>
                        </a:spcAft>
                      </a:pPr>
                      <a:r>
                        <a:rPr lang="en-GB" sz="1100" dirty="0">
                          <a:effectLst/>
                        </a:rPr>
                        <a:t>Dr Ian Dungavell </a:t>
                      </a:r>
                    </a:p>
                    <a:p>
                      <a:pPr algn="ct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Chief executive of the Friends of Highgate Cemetery Trust and formerly director of the Victorian Society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Rest in peace? Why re-using graves is crucial to saving our cemetery heritage</a:t>
                      </a:r>
                    </a:p>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1164823915"/>
                  </a:ext>
                </a:extLst>
              </a:tr>
              <a:tr h="498880">
                <a:tc>
                  <a:txBody>
                    <a:bodyPr/>
                    <a:lstStyle/>
                    <a:p>
                      <a:pPr algn="ctr">
                        <a:spcAft>
                          <a:spcPts val="0"/>
                        </a:spcAft>
                      </a:pPr>
                      <a:r>
                        <a:rPr lang="en-GB" sz="1100">
                          <a:effectLst/>
                        </a:rPr>
                        <a:t>3-00pm to 3-30pm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spcAft>
                          <a:spcPts val="0"/>
                        </a:spcAft>
                      </a:pPr>
                      <a:r>
                        <a:rPr lang="en-GB" sz="1100">
                          <a:effectLst/>
                        </a:rPr>
                        <a:t>John Gedling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lgn="ctr">
                        <a:spcAft>
                          <a:spcPts val="0"/>
                        </a:spcAft>
                      </a:pPr>
                      <a:r>
                        <a:rPr lang="en-GB" sz="1100">
                          <a:effectLst/>
                        </a:rPr>
                        <a:t>Director of Works</a:t>
                      </a:r>
                    </a:p>
                    <a:p>
                      <a:pPr algn="ctr">
                        <a:spcAft>
                          <a:spcPts val="0"/>
                        </a:spcAft>
                      </a:pPr>
                      <a:r>
                        <a:rPr lang="en-GB" sz="1100">
                          <a:effectLst/>
                        </a:rPr>
                        <a:t>War Graves Commission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a:txBody>
                    <a:bodyPr/>
                    <a:lstStyle/>
                    <a:p>
                      <a:pPr>
                        <a:spcAft>
                          <a:spcPts val="0"/>
                        </a:spcAft>
                      </a:pPr>
                      <a:r>
                        <a:rPr lang="en-GB" sz="1100">
                          <a:effectLst/>
                        </a:rPr>
                        <a:t>The challenges of managing such a large memorial estate, mainly in France and Belgium</a:t>
                      </a:r>
                    </a:p>
                    <a:p>
                      <a:pPr algn="ctr">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extLst>
                  <a:ext uri="{0D108BD9-81ED-4DB2-BD59-A6C34878D82A}">
                    <a16:rowId xmlns:a16="http://schemas.microsoft.com/office/drawing/2014/main" val="1354828967"/>
                  </a:ext>
                </a:extLst>
              </a:tr>
              <a:tr h="166293">
                <a:tc>
                  <a:txBody>
                    <a:bodyPr/>
                    <a:lstStyle/>
                    <a:p>
                      <a:pPr algn="ctr">
                        <a:spcAft>
                          <a:spcPts val="0"/>
                        </a:spcAft>
                      </a:pPr>
                      <a:r>
                        <a:rPr lang="en-GB" sz="1100">
                          <a:effectLst/>
                        </a:rPr>
                        <a:t>3-30pm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gridSpan="3">
                  <a:txBody>
                    <a:bodyPr/>
                    <a:lstStyle/>
                    <a:p>
                      <a:pPr algn="ctr">
                        <a:spcAft>
                          <a:spcPts val="0"/>
                        </a:spcAft>
                      </a:pPr>
                      <a:r>
                        <a:rPr lang="en-GB" sz="1100" dirty="0">
                          <a:effectLst/>
                        </a:rPr>
                        <a:t>Tea &amp; Conference Close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60" marR="6236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6724663"/>
                  </a:ext>
                </a:extLst>
              </a:tr>
            </a:tbl>
          </a:graphicData>
        </a:graphic>
      </p:graphicFrame>
    </p:spTree>
    <p:extLst>
      <p:ext uri="{BB962C8B-B14F-4D97-AF65-F5344CB8AC3E}">
        <p14:creationId xmlns:p14="http://schemas.microsoft.com/office/powerpoint/2010/main" val="129061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8C26849-CB11-AB40-82B9-4462CCB1CE18}"/>
              </a:ext>
            </a:extLst>
          </p:cNvPr>
          <p:cNvSpPr>
            <a:spLocks noGrp="1"/>
          </p:cNvSpPr>
          <p:nvPr>
            <p:ph idx="1"/>
          </p:nvPr>
        </p:nvSpPr>
        <p:spPr>
          <a:xfrm>
            <a:off x="3786692" y="283779"/>
            <a:ext cx="3334870" cy="996381"/>
          </a:xfrm>
        </p:spPr>
        <p:txBody>
          <a:bodyPr>
            <a:noAutofit/>
          </a:bodyPr>
          <a:lstStyle/>
          <a:p>
            <a:pPr marL="0" indent="0" fontAlgn="base">
              <a:lnSpc>
                <a:spcPct val="120000"/>
              </a:lnSpc>
              <a:spcBef>
                <a:spcPts val="0"/>
              </a:spcBef>
              <a:buNone/>
            </a:pPr>
            <a:endParaRPr lang="en-GB" sz="1400" b="1" baseline="30000" dirty="0">
              <a:latin typeface="Verdana" panose="020B0604030504040204" pitchFamily="34" charset="0"/>
              <a:ea typeface="Verdana" panose="020B0604030504040204" pitchFamily="34" charset="0"/>
              <a:cs typeface="Verdana" panose="020B0604030504040204" pitchFamily="34" charset="0"/>
            </a:endParaRPr>
          </a:p>
          <a:p>
            <a:pPr marL="0" indent="0" fontAlgn="base">
              <a:lnSpc>
                <a:spcPct val="120000"/>
              </a:lnSpc>
              <a:spcBef>
                <a:spcPts val="0"/>
              </a:spcBef>
              <a:buNone/>
            </a:pPr>
            <a:endParaRPr lang="en-GB" sz="1400" b="1" dirty="0"/>
          </a:p>
        </p:txBody>
      </p:sp>
      <p:pic>
        <p:nvPicPr>
          <p:cNvPr id="5" name="Picture 4">
            <a:extLst>
              <a:ext uri="{FF2B5EF4-FFF2-40B4-BE49-F238E27FC236}">
                <a16:creationId xmlns:a16="http://schemas.microsoft.com/office/drawing/2014/main" id="{CBCDCB92-EA92-F047-B550-39B41BF76E6E}"/>
              </a:ext>
            </a:extLst>
          </p:cNvPr>
          <p:cNvPicPr>
            <a:picLocks noChangeAspect="1"/>
          </p:cNvPicPr>
          <p:nvPr/>
        </p:nvPicPr>
        <p:blipFill>
          <a:blip r:embed="rId3"/>
          <a:stretch>
            <a:fillRect/>
          </a:stretch>
        </p:blipFill>
        <p:spPr>
          <a:xfrm>
            <a:off x="252248" y="200137"/>
            <a:ext cx="2095500" cy="1638300"/>
          </a:xfrm>
          <a:prstGeom prst="rect">
            <a:avLst/>
          </a:prstGeom>
        </p:spPr>
      </p:pic>
      <p:sp>
        <p:nvSpPr>
          <p:cNvPr id="8" name="Rectangle 7">
            <a:extLst>
              <a:ext uri="{FF2B5EF4-FFF2-40B4-BE49-F238E27FC236}">
                <a16:creationId xmlns:a16="http://schemas.microsoft.com/office/drawing/2014/main" id="{7E29B0C9-700A-344B-A787-563540B544B9}"/>
              </a:ext>
            </a:extLst>
          </p:cNvPr>
          <p:cNvSpPr/>
          <p:nvPr/>
        </p:nvSpPr>
        <p:spPr>
          <a:xfrm>
            <a:off x="4254201" y="454157"/>
            <a:ext cx="3684943" cy="584775"/>
          </a:xfrm>
          <a:prstGeom prst="rect">
            <a:avLst/>
          </a:prstGeom>
        </p:spPr>
        <p:txBody>
          <a:bodyPr wrap="square">
            <a:spAutoFit/>
          </a:bodyPr>
          <a:lstStyle/>
          <a:p>
            <a:r>
              <a:rPr lang="en-GB" sz="3200" dirty="0">
                <a:solidFill>
                  <a:srgbClr val="0432FF"/>
                </a:solidFill>
                <a:latin typeface="Times New Roman" panose="02020603050405020304" pitchFamily="18" charset="0"/>
                <a:cs typeface="Times New Roman" panose="02020603050405020304" pitchFamily="18" charset="0"/>
              </a:rPr>
              <a:t>Speaker Biographies</a:t>
            </a:r>
            <a:endParaRPr lang="en-US" sz="3200" i="1" dirty="0">
              <a:solidFill>
                <a:srgbClr val="0432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46B3225-7F94-FD47-885F-8AC643FD81F2}"/>
              </a:ext>
            </a:extLst>
          </p:cNvPr>
          <p:cNvSpPr txBox="1"/>
          <p:nvPr/>
        </p:nvSpPr>
        <p:spPr>
          <a:xfrm>
            <a:off x="115537" y="2280353"/>
            <a:ext cx="11747351" cy="5386090"/>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Diana Coulter</a:t>
            </a:r>
          </a:p>
          <a:p>
            <a:r>
              <a:rPr lang="en-GB" sz="1400" dirty="0">
                <a:latin typeface="Times New Roman" panose="02020603050405020304" pitchFamily="18" charset="0"/>
                <a:cs typeface="Times New Roman" panose="02020603050405020304" pitchFamily="18" charset="0"/>
              </a:rPr>
              <a:t>From 2010-2014, Diana Coulter was a casework officer for the Church Buildings Council and managed its programme of Wolfson-funded fabric repair grants. Since 2014, she has been engaged in heritage consultancy at Artemis Heritage as well as researching the stained glass of Keith New, designer of three of the nave windows at Coventry Cathedral (co-authored monograph </a:t>
            </a:r>
            <a:r>
              <a:rPr lang="en-GB" sz="1400" i="1" dirty="0">
                <a:latin typeface="Times New Roman" panose="02020603050405020304" pitchFamily="18" charset="0"/>
                <a:cs typeface="Times New Roman" panose="02020603050405020304" pitchFamily="18" charset="0"/>
              </a:rPr>
              <a:t>Keith New: British modernist in stained glass</a:t>
            </a:r>
            <a:r>
              <a:rPr lang="en-GB" sz="1400" dirty="0">
                <a:latin typeface="Times New Roman" panose="02020603050405020304" pitchFamily="18" charset="0"/>
                <a:cs typeface="Times New Roman" panose="02020603050405020304" pitchFamily="18" charset="0"/>
              </a:rPr>
              <a:t> published by Sansom in 2018). All Saints Weston is a long-running and complex project that started for Artemis Heritage in 2016; Artemis produced a Statement of Significance in 2016 as well as a detailed Heritage Impact Assessment in 2018.</a:t>
            </a:r>
            <a:br>
              <a:rPr lang="en-GB" sz="1400" dirty="0">
                <a:latin typeface="Times New Roman" panose="02020603050405020304" pitchFamily="18" charset="0"/>
                <a:cs typeface="Times New Roman" panose="02020603050405020304" pitchFamily="18" charset="0"/>
              </a:rPr>
            </a:br>
            <a:endParaRPr lang="en-GB" sz="1600"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Julie Adams</a:t>
            </a:r>
          </a:p>
          <a:p>
            <a:r>
              <a:rPr lang="en-GB" sz="1400" dirty="0">
                <a:latin typeface="Times New Roman" panose="02020603050405020304" pitchFamily="18" charset="0"/>
                <a:cs typeface="Times New Roman" panose="02020603050405020304" pitchFamily="18" charset="0"/>
              </a:rPr>
              <a:t>Julie is a voluntary guide at Winchester Cathedral and has recently published an updated booklet on the memorials at the Cathedral</a:t>
            </a:r>
          </a:p>
          <a:p>
            <a:endParaRPr lang="en-GB" sz="1600"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Emily Gee</a:t>
            </a:r>
          </a:p>
          <a:p>
            <a:r>
              <a:rPr lang="en-GB" sz="1400" dirty="0">
                <a:latin typeface="Times New Roman" panose="02020603050405020304" pitchFamily="18" charset="0"/>
                <a:cs typeface="Times New Roman" panose="02020603050405020304" pitchFamily="18" charset="0"/>
              </a:rPr>
              <a:t>Emily Gee is the Regional Director, London and South East at Historic England, where she has worked since 2001, including as Head of Listing and London Planning Director.</a:t>
            </a:r>
          </a:p>
          <a:p>
            <a:r>
              <a:rPr lang="en-GB" sz="1400" dirty="0">
                <a:latin typeface="Times New Roman" panose="02020603050405020304" pitchFamily="18" charset="0"/>
                <a:cs typeface="Times New Roman" panose="02020603050405020304" pitchFamily="18" charset="0"/>
              </a:rPr>
              <a:t>Emily has an undergraduate degree from Smith College, Massachusetts, a Masters of Architectural History and Historic Preservation from the University of Virginia, and a diploma in Building Conservation from the Architectural Association. Emily has published on Victorian and Edwardian housing for working women and on listing, including post-war buildings and diversity. Emily is a Governor at Thomas Coram Nursery, on the Council of Camden History Society and a Trustee at the Brunel Museum, Rotherhithe.</a:t>
            </a:r>
          </a:p>
          <a:p>
            <a:endParaRPr lang="en-GB" sz="1600" b="1"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50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8C26849-CB11-AB40-82B9-4462CCB1CE18}"/>
              </a:ext>
            </a:extLst>
          </p:cNvPr>
          <p:cNvSpPr>
            <a:spLocks noGrp="1"/>
          </p:cNvSpPr>
          <p:nvPr>
            <p:ph idx="1"/>
          </p:nvPr>
        </p:nvSpPr>
        <p:spPr>
          <a:xfrm>
            <a:off x="3786692" y="283779"/>
            <a:ext cx="3334870" cy="996381"/>
          </a:xfrm>
        </p:spPr>
        <p:txBody>
          <a:bodyPr>
            <a:noAutofit/>
          </a:bodyPr>
          <a:lstStyle/>
          <a:p>
            <a:pPr marL="0" indent="0" fontAlgn="base">
              <a:lnSpc>
                <a:spcPct val="120000"/>
              </a:lnSpc>
              <a:spcBef>
                <a:spcPts val="0"/>
              </a:spcBef>
              <a:buNone/>
            </a:pPr>
            <a:endParaRPr lang="en-GB" sz="1400" b="1" baseline="30000" dirty="0">
              <a:latin typeface="Verdana" panose="020B0604030504040204" pitchFamily="34" charset="0"/>
              <a:ea typeface="Verdana" panose="020B0604030504040204" pitchFamily="34" charset="0"/>
              <a:cs typeface="Verdana" panose="020B0604030504040204" pitchFamily="34" charset="0"/>
            </a:endParaRPr>
          </a:p>
          <a:p>
            <a:pPr marL="0" indent="0" fontAlgn="base">
              <a:lnSpc>
                <a:spcPct val="120000"/>
              </a:lnSpc>
              <a:spcBef>
                <a:spcPts val="0"/>
              </a:spcBef>
              <a:buNone/>
            </a:pPr>
            <a:endParaRPr lang="en-GB" sz="1400" b="1" dirty="0"/>
          </a:p>
        </p:txBody>
      </p:sp>
      <p:pic>
        <p:nvPicPr>
          <p:cNvPr id="5" name="Picture 4">
            <a:extLst>
              <a:ext uri="{FF2B5EF4-FFF2-40B4-BE49-F238E27FC236}">
                <a16:creationId xmlns:a16="http://schemas.microsoft.com/office/drawing/2014/main" id="{CBCDCB92-EA92-F047-B550-39B41BF76E6E}"/>
              </a:ext>
            </a:extLst>
          </p:cNvPr>
          <p:cNvPicPr>
            <a:picLocks noChangeAspect="1"/>
          </p:cNvPicPr>
          <p:nvPr/>
        </p:nvPicPr>
        <p:blipFill>
          <a:blip r:embed="rId3"/>
          <a:stretch>
            <a:fillRect/>
          </a:stretch>
        </p:blipFill>
        <p:spPr>
          <a:xfrm>
            <a:off x="252248" y="200137"/>
            <a:ext cx="2095500" cy="1638300"/>
          </a:xfrm>
          <a:prstGeom prst="rect">
            <a:avLst/>
          </a:prstGeom>
        </p:spPr>
      </p:pic>
      <p:sp>
        <p:nvSpPr>
          <p:cNvPr id="8" name="Rectangle 7">
            <a:extLst>
              <a:ext uri="{FF2B5EF4-FFF2-40B4-BE49-F238E27FC236}">
                <a16:creationId xmlns:a16="http://schemas.microsoft.com/office/drawing/2014/main" id="{7E29B0C9-700A-344B-A787-563540B544B9}"/>
              </a:ext>
            </a:extLst>
          </p:cNvPr>
          <p:cNvSpPr/>
          <p:nvPr/>
        </p:nvSpPr>
        <p:spPr>
          <a:xfrm>
            <a:off x="4254201" y="454157"/>
            <a:ext cx="4944228" cy="584775"/>
          </a:xfrm>
          <a:prstGeom prst="rect">
            <a:avLst/>
          </a:prstGeom>
        </p:spPr>
        <p:txBody>
          <a:bodyPr wrap="square">
            <a:spAutoFit/>
          </a:bodyPr>
          <a:lstStyle/>
          <a:p>
            <a:r>
              <a:rPr lang="en-GB" sz="3200" dirty="0">
                <a:solidFill>
                  <a:srgbClr val="0432FF"/>
                </a:solidFill>
                <a:latin typeface="Times New Roman" panose="02020603050405020304" pitchFamily="18" charset="0"/>
                <a:cs typeface="Times New Roman" panose="02020603050405020304" pitchFamily="18" charset="0"/>
              </a:rPr>
              <a:t>Speaker Biographies (contd.)</a:t>
            </a:r>
            <a:endParaRPr lang="en-US" sz="3200" i="1" dirty="0">
              <a:solidFill>
                <a:srgbClr val="0432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F26608-B3AD-BE49-A7BB-E409F214A5FA}"/>
              </a:ext>
            </a:extLst>
          </p:cNvPr>
          <p:cNvSpPr/>
          <p:nvPr/>
        </p:nvSpPr>
        <p:spPr>
          <a:xfrm>
            <a:off x="573740" y="2008815"/>
            <a:ext cx="10602259" cy="4185761"/>
          </a:xfrm>
          <a:prstGeom prst="rect">
            <a:avLst/>
          </a:prstGeom>
        </p:spPr>
        <p:txBody>
          <a:bodyPr wrap="square">
            <a:spAutoFit/>
          </a:bodyPr>
          <a:lstStyle/>
          <a:p>
            <a:r>
              <a:rPr lang="en-GB" sz="1600" b="1" dirty="0">
                <a:latin typeface="Times New Roman" panose="02020603050405020304" pitchFamily="18" charset="0"/>
                <a:cs typeface="Times New Roman" panose="02020603050405020304" pitchFamily="18" charset="0"/>
              </a:rPr>
              <a:t>Frank Green</a:t>
            </a:r>
          </a:p>
          <a:p>
            <a:endParaRPr lang="en-GB" b="1" dirty="0">
              <a:latin typeface="Times New Roman" panose="02020603050405020304" pitchFamily="18" charset="0"/>
              <a:cs typeface="Times New Roman" panose="02020603050405020304" pitchFamily="18" charset="0"/>
            </a:endParaRPr>
          </a:p>
          <a:p>
            <a:r>
              <a:rPr lang="en-US" alt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Frank has worked in archaeology and building conservation in Hampshire for nearly 40 years. Was a founder trustee of the Society for church Archaeology, and currently is Archaeological adviser to the Winchester Diocesan Advisory Committee.</a:t>
            </a:r>
            <a:endParaRPr lang="en-GB" sz="14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Dr Ian Dungavell</a:t>
            </a:r>
          </a:p>
          <a:p>
            <a:endParaRPr lang="en-GB" sz="1600" b="1"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Ian Dungavell is Chief Executive of the Friends of Highgate Cemetery Trust, the charity which cares for Highgate Cemetery. He was formerly Director of the Victorian Society, the charity which campaigns for Victorian and Edwardian heritage.</a:t>
            </a:r>
          </a:p>
          <a:p>
            <a:endParaRPr lang="en-GB"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John Gedling</a:t>
            </a:r>
          </a:p>
          <a:p>
            <a:endParaRPr lang="en-GB" b="1"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John has been a senior manager of the Commonwealth War Graves Commission for many years</a:t>
            </a:r>
          </a:p>
          <a:p>
            <a:endParaRPr lang="en-GB"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6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13475</TotalTime>
  <Words>380</Words>
  <Application>Microsoft Office PowerPoint</Application>
  <PresentationFormat>Widescreen</PresentationFormat>
  <Paragraphs>95</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Kendall</dc:creator>
  <cp:lastModifiedBy>Marian Miller</cp:lastModifiedBy>
  <cp:revision>40</cp:revision>
  <cp:lastPrinted>2018-08-11T09:19:51Z</cp:lastPrinted>
  <dcterms:created xsi:type="dcterms:W3CDTF">2018-08-09T14:38:28Z</dcterms:created>
  <dcterms:modified xsi:type="dcterms:W3CDTF">2019-08-07T13:31:23Z</dcterms:modified>
</cp:coreProperties>
</file>